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990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945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85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578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635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34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219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555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17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119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131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E612-B1F2-4CD6-8A09-E8C4C6CBBA8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360FD-5F99-47C3-B733-F29DD14CD0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754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szkalovics.h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ami.europa.e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ami.europa.eu/en/design/default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design</a:t>
            </a:r>
            <a:r>
              <a:rPr lang="hu-HU" i="1" dirty="0" smtClean="0"/>
              <a:t>jog</a:t>
            </a:r>
            <a:endParaRPr lang="hu-HU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dr.Daszkalovics</a:t>
            </a:r>
            <a:r>
              <a:rPr lang="hu-HU" dirty="0" smtClean="0"/>
              <a:t> Katalin</a:t>
            </a:r>
          </a:p>
          <a:p>
            <a:r>
              <a:rPr lang="hu-HU" dirty="0" smtClean="0"/>
              <a:t>ügyvéd</a:t>
            </a:r>
          </a:p>
          <a:p>
            <a:r>
              <a:rPr lang="hu-HU" dirty="0" smtClean="0"/>
              <a:t>1054 Budapest, Szemere u. 21.</a:t>
            </a:r>
          </a:p>
          <a:p>
            <a:r>
              <a:rPr lang="hu-HU" dirty="0" smtClean="0"/>
              <a:t>+36 209 225 893</a:t>
            </a:r>
          </a:p>
          <a:p>
            <a:r>
              <a:rPr lang="hu-HU" dirty="0" err="1" smtClean="0">
                <a:hlinkClick r:id="rId2"/>
              </a:rPr>
              <a:t>www.daszkalovics.hu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2189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Bejelentési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smtClean="0"/>
              <a:t>Ajánlott használni az űrlapot, de nem kötelező</a:t>
            </a:r>
          </a:p>
          <a:p>
            <a:r>
              <a:rPr lang="hu-HU" b="1" i="1" dirty="0"/>
              <a:t>A díjak:</a:t>
            </a:r>
            <a:endParaRPr lang="hu-HU" dirty="0"/>
          </a:p>
          <a:p>
            <a:r>
              <a:rPr lang="hu-HU" dirty="0"/>
              <a:t>bejelentési díj: 1050 € három áru- és szolgáltatási osztályig, három osztály felett osztályonként 150 €;</a:t>
            </a:r>
          </a:p>
          <a:p>
            <a:r>
              <a:rPr lang="hu-HU" dirty="0"/>
              <a:t>elektronikusan benyújtott bejelentés esetében a bejelentési díj: 900 € három áru- és szolgáltatási osztályig, három osztály felett osztályonként 150 €;</a:t>
            </a:r>
          </a:p>
          <a:p>
            <a:r>
              <a:rPr lang="hu-HU" b="1" i="1" dirty="0"/>
              <a:t>Milyen valutában kell fizetni: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A díjakat euróban kell megfizetni. Más valutákban teljesített befizetések érvénytelenek, és a kapcsolódó kérelem visszavontnak tekintését eredményezik.</a:t>
            </a:r>
            <a:br>
              <a:rPr lang="hu-HU" dirty="0"/>
            </a:br>
            <a:r>
              <a:rPr lang="hu-HU" b="1" i="1" dirty="0"/>
              <a:t>Mikor kell a díjakat megfizetni: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A bejelentési díjat a bejelentés benyújtásától számított egy hónapon belül meg kell fizetni annak érdekében, hogy a bejelentés napja a bejelentés benyújtásának napja legyen. A befizetést a BPHH két bankszámlájának egyikére kell teljesíteni. A BPHH díjfizetési felhívást nem bocsát ki.</a:t>
            </a:r>
            <a:br>
              <a:rPr lang="hu-HU" dirty="0"/>
            </a:br>
            <a:r>
              <a:rPr lang="hu-HU" dirty="0"/>
              <a:t>Amennyiben a bejelentő a befizetésről számlát szeretne, a kérelmet faxon kell elküldeni a Pénzügyi Osztálynak címezve (+34 965 139 113).</a:t>
            </a:r>
            <a:br>
              <a:rPr lang="hu-HU" dirty="0"/>
            </a:br>
            <a:r>
              <a:rPr lang="hu-HU" dirty="0"/>
              <a:t>A BPHH értesíti a bejelentőt arról, hogy a lajstromozási díjat mikor kell megfizetni.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5988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Bejelentési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Alaki vizsgálat: a megjelölt árukat jól osztályozták-e (osztályozási segédlet a BPHH oldalán)</a:t>
            </a:r>
          </a:p>
          <a:p>
            <a:r>
              <a:rPr lang="hu-HU" dirty="0" smtClean="0"/>
              <a:t>Védjegykutatás: a kutatási jelentés elkészítésében a tagállamok is részt vesznek, kiderítik, hogy nincsenek-e lajstromozást gátló okok</a:t>
            </a:r>
          </a:p>
          <a:p>
            <a:r>
              <a:rPr lang="hu-HU" dirty="0" smtClean="0"/>
              <a:t>Meghirdetés, 3 hónapos felszólalási idő</a:t>
            </a:r>
          </a:p>
          <a:p>
            <a:r>
              <a:rPr lang="hu-HU" dirty="0" smtClean="0"/>
              <a:t>Bejegyzés, közzététel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3894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Közösségi formatervezési mintaoltalom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</a:t>
            </a:r>
            <a:r>
              <a:rPr lang="hu-HU" dirty="0" smtClean="0"/>
              <a:t>közösségi minta oltalmazhatóságának is alapvető követelménye </a:t>
            </a:r>
            <a:r>
              <a:rPr lang="hu-HU" dirty="0"/>
              <a:t>az </a:t>
            </a:r>
            <a:r>
              <a:rPr lang="hu-HU" dirty="0" smtClean="0"/>
              <a:t>újdonság és </a:t>
            </a:r>
            <a:r>
              <a:rPr lang="hu-HU" dirty="0"/>
              <a:t>az </a:t>
            </a:r>
            <a:r>
              <a:rPr lang="hu-HU" dirty="0" smtClean="0"/>
              <a:t>egyéni jelleg</a:t>
            </a:r>
            <a:r>
              <a:rPr lang="hu-HU" dirty="0"/>
              <a:t> megléte, </a:t>
            </a:r>
            <a:r>
              <a:rPr lang="hu-HU" dirty="0" smtClean="0"/>
              <a:t>DE</a:t>
            </a:r>
          </a:p>
          <a:p>
            <a:r>
              <a:rPr lang="hu-HU" dirty="0" smtClean="0"/>
              <a:t>a</a:t>
            </a:r>
            <a:r>
              <a:rPr lang="hu-HU" dirty="0"/>
              <a:t> lajstromozási </a:t>
            </a:r>
            <a:r>
              <a:rPr lang="hu-HU" dirty="0" smtClean="0"/>
              <a:t>eljárásban ezt nem vizsgálják! </a:t>
            </a:r>
            <a:r>
              <a:rPr lang="hu-HU" dirty="0"/>
              <a:t>A </a:t>
            </a:r>
            <a:r>
              <a:rPr lang="hu-HU" dirty="0" smtClean="0"/>
              <a:t>mintát akkor </a:t>
            </a:r>
            <a:r>
              <a:rPr lang="hu-HU" dirty="0"/>
              <a:t>is lajtromozzák, ha az </a:t>
            </a:r>
            <a:r>
              <a:rPr lang="hu-HU" dirty="0" smtClean="0"/>
              <a:t>nem új és nincs egyéni jellege! Az </a:t>
            </a:r>
            <a:r>
              <a:rPr lang="hu-HU" dirty="0"/>
              <a:t>oltalomképesség </a:t>
            </a:r>
            <a:r>
              <a:rPr lang="hu-HU" dirty="0" smtClean="0"/>
              <a:t>vizsgálatára egy </a:t>
            </a:r>
            <a:r>
              <a:rPr lang="hu-HU" dirty="0"/>
              <a:t>ellenérdekű fél által indított </a:t>
            </a:r>
            <a:r>
              <a:rPr lang="hu-HU" dirty="0" smtClean="0"/>
              <a:t>megsemmisítési eljárásban</a:t>
            </a:r>
            <a:r>
              <a:rPr lang="hu-HU" dirty="0"/>
              <a:t> kerülhet sor.</a:t>
            </a:r>
          </a:p>
        </p:txBody>
      </p:sp>
    </p:spTree>
    <p:extLst>
      <p:ext uri="{BB962C8B-B14F-4D97-AF65-F5344CB8AC3E}">
        <p14:creationId xmlns:p14="http://schemas.microsoft.com/office/powerpoint/2010/main" val="26412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oltalomszerzés 2 módja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Regisztrált közösségi formatervezési minta (RCD)</a:t>
            </a:r>
          </a:p>
          <a:p>
            <a:r>
              <a:rPr lang="hu-HU" dirty="0"/>
              <a:t>lajstromozás nélkül oltalomban részesülő közösségi formatervezési minta </a:t>
            </a:r>
            <a:r>
              <a:rPr lang="hu-HU" dirty="0" smtClean="0"/>
              <a:t>(UCD)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oltalmazhatóság feltételei (újdonság, egyéni jelleg) ugyanazok.</a:t>
            </a:r>
          </a:p>
          <a:p>
            <a:pPr marL="0" indent="0">
              <a:buNone/>
            </a:pPr>
            <a:r>
              <a:rPr lang="hu-HU" dirty="0" smtClean="0"/>
              <a:t>3 különbség van közöttük: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751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Különbségek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1. </a:t>
            </a:r>
            <a:r>
              <a:rPr lang="hu-HU" u="sng" dirty="0"/>
              <a:t>Az oltalomszerzés módja</a:t>
            </a:r>
            <a:r>
              <a:rPr lang="hu-HU" dirty="0" smtClean="0"/>
              <a:t>: lajstromozás nélkül: a nyilvánosságra kerüléstől számítva, illetve lajstromozással</a:t>
            </a:r>
          </a:p>
          <a:p>
            <a:r>
              <a:rPr lang="hu-HU" dirty="0" smtClean="0"/>
              <a:t>2. </a:t>
            </a:r>
            <a:r>
              <a:rPr lang="hu-HU" u="sng" dirty="0" smtClean="0"/>
              <a:t>Az oltalmi idő: </a:t>
            </a:r>
            <a:r>
              <a:rPr lang="hu-HU" dirty="0" smtClean="0"/>
              <a:t>lajstromozás nélküli 3 év, lajstromozással 5 évig, ami 4 x megújítható.</a:t>
            </a:r>
          </a:p>
          <a:p>
            <a:r>
              <a:rPr lang="hu-HU" dirty="0" smtClean="0"/>
              <a:t>3. </a:t>
            </a:r>
            <a:r>
              <a:rPr lang="hu-HU" u="sng" dirty="0" smtClean="0"/>
              <a:t>Az oltalom tartalma</a:t>
            </a:r>
            <a:r>
              <a:rPr lang="hu-HU" dirty="0" smtClean="0"/>
              <a:t>: a lajstromozás nélküli védelem versenyjogi jellegű: </a:t>
            </a:r>
            <a:r>
              <a:rPr lang="hu-HU" dirty="0"/>
              <a:t>a mintaoltalom jogosultja csak akkor léphet fel a minta engedély nélküli </a:t>
            </a:r>
            <a:r>
              <a:rPr lang="hu-HU" dirty="0" smtClean="0"/>
              <a:t>hasznosítása ellen</a:t>
            </a:r>
            <a:r>
              <a:rPr lang="hu-HU" dirty="0"/>
              <a:t>, ha e </a:t>
            </a:r>
            <a:r>
              <a:rPr lang="hu-HU" dirty="0" smtClean="0"/>
              <a:t>cselekmény </a:t>
            </a:r>
            <a:r>
              <a:rPr lang="hu-HU" dirty="0"/>
              <a:t>a minta utánzásával </a:t>
            </a:r>
            <a:r>
              <a:rPr lang="hu-HU" dirty="0" smtClean="0"/>
              <a:t>valósult </a:t>
            </a:r>
            <a:r>
              <a:rPr lang="hu-HU" dirty="0" smtClean="0"/>
              <a:t>meg (szándékosság). A </a:t>
            </a:r>
            <a:r>
              <a:rPr lang="hu-HU" dirty="0"/>
              <a:t>lajstromozás alapján oltalomban részesülő közösségi minta jogosultja ugyanakkor egyaránt felléphet a jóhiszemű, független fejlesztőkkel, szerzőkkel és a mintaoltalmat nem szándékosan megsértőkkel szemben is.</a:t>
            </a:r>
          </a:p>
        </p:txBody>
      </p:sp>
    </p:spTree>
    <p:extLst>
      <p:ext uri="{BB962C8B-B14F-4D97-AF65-F5344CB8AC3E}">
        <p14:creationId xmlns:p14="http://schemas.microsoft.com/office/powerpoint/2010/main" val="391085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Közösségi formatervezési mintalom</a:t>
            </a:r>
            <a:br>
              <a:rPr lang="hu-HU" dirty="0" smtClean="0"/>
            </a:br>
            <a:r>
              <a:rPr lang="hu-HU" dirty="0" smtClean="0"/>
              <a:t>(lajstromozott minta)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Egy bejelentéssel az unió minden országára oltalmat kapunk (nem kell magyar bejelentés sem, a későbbiekben csatlakozókra is kiterjed)</a:t>
            </a:r>
          </a:p>
          <a:p>
            <a:r>
              <a:rPr lang="hu-HU" dirty="0" smtClean="0"/>
              <a:t>Az eljárási idő rövidebb, mint a magyar, díja viszont több</a:t>
            </a:r>
          </a:p>
          <a:p>
            <a:pPr lvl="0"/>
            <a:r>
              <a:rPr lang="hu-HU" dirty="0" smtClean="0"/>
              <a:t>Két </a:t>
            </a:r>
            <a:r>
              <a:rPr lang="hu-HU" dirty="0"/>
              <a:t>helyen nyújtható be:</a:t>
            </a:r>
          </a:p>
          <a:p>
            <a:r>
              <a:rPr lang="hu-HU" dirty="0"/>
              <a:t>vagy a </a:t>
            </a:r>
            <a:r>
              <a:rPr lang="hu-HU" dirty="0" err="1"/>
              <a:t>SZTNH-nál</a:t>
            </a:r>
            <a:endParaRPr lang="hu-HU" dirty="0"/>
          </a:p>
          <a:p>
            <a:r>
              <a:rPr lang="hu-HU" dirty="0"/>
              <a:t>vagy közvetlenül </a:t>
            </a:r>
            <a:r>
              <a:rPr lang="hu-HU" dirty="0" err="1"/>
              <a:t>Alicante-ba</a:t>
            </a:r>
            <a:r>
              <a:rPr lang="hu-HU" dirty="0"/>
              <a:t> lehet küldeni, a Belső Piaci </a:t>
            </a:r>
            <a:r>
              <a:rPr lang="hu-HU" dirty="0" smtClean="0"/>
              <a:t>Harmonizációs </a:t>
            </a:r>
            <a:r>
              <a:rPr lang="hu-HU" dirty="0"/>
              <a:t>Hivatalhoz (OHIM)</a:t>
            </a:r>
          </a:p>
          <a:p>
            <a:pPr lvl="0"/>
            <a:r>
              <a:rPr lang="hu-HU" dirty="0"/>
              <a:t>Az űrlap az OHIM oldaláról letölthető: </a:t>
            </a:r>
            <a:r>
              <a:rPr lang="hu-HU" u="sng" dirty="0" err="1">
                <a:hlinkClick r:id="rId2"/>
              </a:rPr>
              <a:t>www.oami.europa.eu</a:t>
            </a:r>
            <a:endParaRPr lang="hu-HU" dirty="0"/>
          </a:p>
          <a:p>
            <a:pPr lvl="0"/>
            <a:r>
              <a:rPr lang="hu-HU" dirty="0"/>
              <a:t>Bármely uniós ország nyelvén kitölthető.</a:t>
            </a:r>
          </a:p>
          <a:p>
            <a:pPr lvl="0"/>
            <a:r>
              <a:rPr lang="hu-HU" dirty="0"/>
              <a:t>nem kötelező a jogi képviselő.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3806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Belső Piaci Harmonizációs Hivatal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OHIM címe: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Office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Harmonization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Internal</a:t>
            </a:r>
            <a:r>
              <a:rPr lang="hu-HU" dirty="0"/>
              <a:t> Market</a:t>
            </a:r>
          </a:p>
          <a:p>
            <a:pPr marL="0" indent="0">
              <a:buNone/>
            </a:pPr>
            <a:r>
              <a:rPr lang="hu-HU" dirty="0" err="1"/>
              <a:t>Receiving</a:t>
            </a:r>
            <a:r>
              <a:rPr lang="hu-HU" dirty="0"/>
              <a:t> Unit</a:t>
            </a:r>
          </a:p>
          <a:p>
            <a:pPr marL="0" indent="0">
              <a:buNone/>
            </a:pPr>
            <a:r>
              <a:rPr lang="hu-HU" dirty="0" err="1"/>
              <a:t>Apartado</a:t>
            </a:r>
            <a:r>
              <a:rPr lang="hu-HU" dirty="0"/>
              <a:t> de </a:t>
            </a:r>
            <a:r>
              <a:rPr lang="hu-HU" dirty="0" err="1"/>
              <a:t>Correos</a:t>
            </a:r>
            <a:r>
              <a:rPr lang="hu-HU" dirty="0"/>
              <a:t> 77</a:t>
            </a:r>
          </a:p>
          <a:p>
            <a:pPr marL="0" indent="0">
              <a:buNone/>
            </a:pPr>
            <a:r>
              <a:rPr lang="hu-HU" dirty="0"/>
              <a:t>E-03008 </a:t>
            </a:r>
            <a:r>
              <a:rPr lang="hu-HU" dirty="0" err="1"/>
              <a:t>Alicante</a:t>
            </a:r>
            <a:r>
              <a:rPr lang="hu-HU" dirty="0"/>
              <a:t>, Spain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541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Bejelentési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hu-HU" dirty="0"/>
              <a:t>a díjfizetés Euróban, mindig a bejelentés benyújtásával egyidejűleg, banki átutalással (regisztrációs és közzétételi díj)</a:t>
            </a:r>
          </a:p>
          <a:p>
            <a:pPr lvl="0"/>
            <a:r>
              <a:rPr lang="hu-HU" dirty="0"/>
              <a:t>a terméket az EUROLOCARNO listájáról kell elnevezni. Ez a lista is elérhető az OHIM oldaláról:</a:t>
            </a:r>
          </a:p>
          <a:p>
            <a:r>
              <a:rPr lang="hu-HU" u="sng" dirty="0" err="1">
                <a:hlinkClick r:id="rId2"/>
              </a:rPr>
              <a:t>www.oami.europa.eu</a:t>
            </a:r>
            <a:r>
              <a:rPr lang="hu-HU" u="sng" dirty="0">
                <a:hlinkClick r:id="rId2"/>
              </a:rPr>
              <a:t>/en/design/</a:t>
            </a:r>
            <a:r>
              <a:rPr lang="hu-HU" u="sng" dirty="0" err="1">
                <a:hlinkClick r:id="rId2"/>
              </a:rPr>
              <a:t>default.htm</a:t>
            </a:r>
            <a:endParaRPr lang="hu-HU" dirty="0"/>
          </a:p>
          <a:p>
            <a:pPr lvl="0"/>
            <a:r>
              <a:rPr lang="hu-HU" dirty="0"/>
              <a:t>a minta ábrázolását rövid leírással kell kiegészíteni. Ez nem haladhatja meg a 100 szót. Csak a benyújtott minta jellemzőit tartalmazhatja, nem szólhat annak újszerűségéről, egyedi jellegéről!</a:t>
            </a:r>
          </a:p>
          <a:p>
            <a:pPr lvl="0"/>
            <a:r>
              <a:rPr lang="hu-HU" dirty="0"/>
              <a:t>a grafikai/fotó ábrázolásokat egy külön lapra kell felerősíteni/rányomtatni. Erre szöveg nem kerülhet! 5 megegyező példányt kell benyújtani </a:t>
            </a:r>
            <a:r>
              <a:rPr lang="hu-HU" dirty="0" err="1"/>
              <a:t>monden</a:t>
            </a:r>
            <a:r>
              <a:rPr lang="hu-HU" dirty="0"/>
              <a:t> mintából, amelynek mérete </a:t>
            </a:r>
            <a:r>
              <a:rPr lang="hu-HU" dirty="0" err="1"/>
              <a:t>max</a:t>
            </a:r>
            <a:r>
              <a:rPr lang="hu-HU" dirty="0"/>
              <a:t>: 26,2 X 17 cm, összehajtás nélkül. A súlya </a:t>
            </a:r>
            <a:r>
              <a:rPr lang="hu-HU" dirty="0" err="1"/>
              <a:t>max</a:t>
            </a:r>
            <a:r>
              <a:rPr lang="hu-HU" dirty="0"/>
              <a:t> 50 gr, vastagsága </a:t>
            </a:r>
            <a:r>
              <a:rPr lang="hu-HU" dirty="0" err="1"/>
              <a:t>max</a:t>
            </a:r>
            <a:r>
              <a:rPr lang="hu-HU" dirty="0"/>
              <a:t> 3 mm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7157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Közösségi védjegyoltalom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2009 óta a 207/2009/EK rendelet alapján valamennyi tagállamra igényelhető védjegyoltalom, egyetlen bejelentéssel.</a:t>
            </a:r>
          </a:p>
          <a:p>
            <a:r>
              <a:rPr lang="hu-HU" dirty="0"/>
              <a:t>Két helyen nyújtható be:</a:t>
            </a:r>
          </a:p>
          <a:p>
            <a:pPr lvl="0"/>
            <a:r>
              <a:rPr lang="hu-HU" dirty="0"/>
              <a:t>vagy a </a:t>
            </a:r>
            <a:r>
              <a:rPr lang="hu-HU" dirty="0" err="1"/>
              <a:t>SZTNH-nál</a:t>
            </a:r>
            <a:endParaRPr lang="hu-HU" dirty="0"/>
          </a:p>
          <a:p>
            <a:pPr lvl="0"/>
            <a:r>
              <a:rPr lang="hu-HU" dirty="0"/>
              <a:t>vagy közvetlenül </a:t>
            </a:r>
            <a:r>
              <a:rPr lang="hu-HU" dirty="0" err="1"/>
              <a:t>Alicante-ba</a:t>
            </a:r>
            <a:r>
              <a:rPr lang="hu-HU" dirty="0"/>
              <a:t> lehet küldeni, a Belső Piaci </a:t>
            </a:r>
            <a:r>
              <a:rPr lang="hu-HU" dirty="0" smtClean="0"/>
              <a:t>Harmonizációs </a:t>
            </a:r>
            <a:r>
              <a:rPr lang="hu-HU" dirty="0"/>
              <a:t>Hivatalhoz (OHIM)</a:t>
            </a:r>
          </a:p>
          <a:p>
            <a:r>
              <a:rPr lang="hu-HU" dirty="0"/>
              <a:t>Minden grafikailag ábrázolható megjelölés, ami alkalmas arra, hogy a terméket vagy szolgáltatást megkülönböztesse más terméktől vagy szolgáltatástól.</a:t>
            </a:r>
          </a:p>
          <a:p>
            <a:r>
              <a:rPr lang="hu-HU" dirty="0"/>
              <a:t>A védjegyoltalom a bejelentés napjára visszaható hatállyal a lajstromozással kezdődik.</a:t>
            </a:r>
          </a:p>
          <a:p>
            <a:r>
              <a:rPr lang="hu-HU" dirty="0"/>
              <a:t>Időtartama: 10 év</a:t>
            </a:r>
          </a:p>
          <a:p>
            <a:r>
              <a:rPr lang="hu-HU" dirty="0"/>
              <a:t>Hosszabbítható korlátlanul, megújítható 10-10 további évre.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4965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Előnyök és hátrányok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Előny:</a:t>
            </a:r>
          </a:p>
          <a:p>
            <a:pPr marL="514350" indent="-514350">
              <a:buAutoNum type="arabicPeriod"/>
            </a:pPr>
            <a:r>
              <a:rPr lang="hu-HU" dirty="0" smtClean="0"/>
              <a:t>Egységesség</a:t>
            </a:r>
            <a:r>
              <a:rPr lang="hu-HU" dirty="0" smtClean="0"/>
              <a:t>: az egész Unióban érvényes</a:t>
            </a:r>
          </a:p>
          <a:p>
            <a:pPr marL="514350" indent="-514350">
              <a:buAutoNum type="arabicPeriod"/>
            </a:pPr>
            <a:r>
              <a:rPr lang="hu-HU" dirty="0" smtClean="0"/>
              <a:t>Alacsonyabbak a költségei, mintha külön-külön jelentenék be</a:t>
            </a:r>
          </a:p>
          <a:p>
            <a:pPr marL="514350" indent="-514350">
              <a:buAutoNum type="arabicPeriod"/>
            </a:pPr>
            <a:r>
              <a:rPr lang="hu-HU" dirty="0" smtClean="0"/>
              <a:t>Megújítást is könnyebb egyszerre indítani</a:t>
            </a:r>
          </a:p>
          <a:p>
            <a:pPr marL="0" indent="0">
              <a:buNone/>
            </a:pPr>
            <a:r>
              <a:rPr lang="hu-HU" dirty="0" smtClean="0"/>
              <a:t>Hátrány:</a:t>
            </a:r>
          </a:p>
          <a:p>
            <a:pPr marL="514350" indent="-514350">
              <a:buAutoNum type="arabicPeriod"/>
            </a:pPr>
            <a:r>
              <a:rPr lang="hu-HU" dirty="0" smtClean="0"/>
              <a:t>Ha csak egy tagállamban van kizáró ok, elutasítják</a:t>
            </a:r>
          </a:p>
          <a:p>
            <a:pPr marL="514350" indent="-514350">
              <a:buAutoNum type="arabicPeriod"/>
            </a:pPr>
            <a:r>
              <a:rPr lang="hu-HU" dirty="0" smtClean="0"/>
              <a:t>Hasonló okból utólagosan is törölhető (bár van átjárás: nemzeti védjeggyé átalakítható)</a:t>
            </a:r>
          </a:p>
          <a:p>
            <a:pPr marL="514350" indent="-514350">
              <a:buAutoNum type="arabicPeriod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903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599</Words>
  <Application>Microsoft Office PowerPoint</Application>
  <PresentationFormat>Diavetítés a képernyőre (4:3 oldalarány)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designjog</vt:lpstr>
      <vt:lpstr>Közösségi formatervezési mintaoltalom</vt:lpstr>
      <vt:lpstr>Az oltalomszerzés 2 módja</vt:lpstr>
      <vt:lpstr>Különbségek</vt:lpstr>
      <vt:lpstr>Közösségi formatervezési mintalom (lajstromozott minta)</vt:lpstr>
      <vt:lpstr>Belső Piaci Harmonizációs Hivatal</vt:lpstr>
      <vt:lpstr>Bejelentési eljárás</vt:lpstr>
      <vt:lpstr>Közösségi védjegyoltalom</vt:lpstr>
      <vt:lpstr>Előnyök és hátrányok</vt:lpstr>
      <vt:lpstr>Bejelentési eljárás</vt:lpstr>
      <vt:lpstr>Bejelentési eljárás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designjog</dc:title>
  <dc:creator>Katalin</dc:creator>
  <cp:lastModifiedBy>Katalin</cp:lastModifiedBy>
  <cp:revision>10</cp:revision>
  <dcterms:created xsi:type="dcterms:W3CDTF">2013-07-03T19:40:42Z</dcterms:created>
  <dcterms:modified xsi:type="dcterms:W3CDTF">2013-07-06T19:50:10Z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